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6" r:id="rId2"/>
    <p:sldId id="309" r:id="rId3"/>
    <p:sldId id="308" r:id="rId4"/>
    <p:sldId id="310" r:id="rId5"/>
    <p:sldId id="312" r:id="rId6"/>
    <p:sldId id="318" r:id="rId7"/>
    <p:sldId id="311" r:id="rId8"/>
    <p:sldId id="313" r:id="rId9"/>
    <p:sldId id="317" r:id="rId10"/>
    <p:sldId id="316" r:id="rId11"/>
    <p:sldId id="300" r:id="rId12"/>
    <p:sldId id="315" r:id="rId13"/>
    <p:sldId id="30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65" autoAdjust="0"/>
    <p:restoredTop sz="91207" autoAdjust="0"/>
  </p:normalViewPr>
  <p:slideViewPr>
    <p:cSldViewPr snapToGrid="0" snapToObjects="1">
      <p:cViewPr varScale="1">
        <p:scale>
          <a:sx n="93" d="100"/>
          <a:sy n="93" d="100"/>
        </p:scale>
        <p:origin x="208" y="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tiff>
</file>

<file path=ppt/media/image4.tif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81B85-3F01-7D47-B3F2-A67046BD1F64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F6F9E-104F-8D44-916B-293655508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16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Hi. I’d like to introduce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to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MultiAssayExperiment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framework for the representation and analysis of multi-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omics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experiments in Bioconductor.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65A49-EB5E-4903-ACE8-213423977F7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48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65A49-EB5E-4903-ACE8-213423977F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5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65A49-EB5E-4903-ACE8-213423977F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75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egnaposto immagin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F7D7AE-F9E9-48AF-B9D1-7AE29C606AC1}" type="slidenum">
              <a:rPr lang="it-IT" smtClean="0"/>
              <a:pPr>
                <a:defRPr/>
              </a:pPr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0776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upload.wikimedia.org</a:t>
            </a:r>
            <a:r>
              <a:rPr lang="en-US" dirty="0" smtClean="0"/>
              <a:t>/</a:t>
            </a:r>
            <a:r>
              <a:rPr lang="en-US" dirty="0" err="1" smtClean="0"/>
              <a:t>wikipedia</a:t>
            </a:r>
            <a:r>
              <a:rPr lang="en-US" dirty="0" smtClean="0"/>
              <a:t>/commons/thumb/7/7e/</a:t>
            </a:r>
            <a:r>
              <a:rPr lang="en-US" dirty="0" err="1" smtClean="0"/>
              <a:t>Funnel_Mech.svg</a:t>
            </a:r>
            <a:r>
              <a:rPr lang="en-US" dirty="0" smtClean="0"/>
              <a:t>/667px-Funnel_Mech.svg.png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pixabay.com</a:t>
            </a:r>
            <a:r>
              <a:rPr lang="en-US" smtClean="0"/>
              <a:t>/en/cheering-happy-jumping-people-297419/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DF6F9E-104F-8D44-916B-2936555084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68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0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3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6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8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8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9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4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49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8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C9DE228-98EC-9F43-A35F-09A2424EC3C5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F14C6-C6E7-9F41-BE3F-C5DEE757C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762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F14C6-C6E7-9F41-BE3F-C5DEE757CD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12952" cy="4326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916967" y="-13957"/>
            <a:ext cx="1193577" cy="69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2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7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635" y="1562131"/>
            <a:ext cx="8672428" cy="1362419"/>
          </a:xfrm>
        </p:spPr>
        <p:txBody>
          <a:bodyPr>
            <a:noAutofit/>
          </a:bodyPr>
          <a:lstStyle/>
          <a:p>
            <a:r>
              <a:rPr lang="en-US" sz="4000" dirty="0" smtClean="0"/>
              <a:t>Microbiome Data Analysis Workshop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0943" y="3716886"/>
            <a:ext cx="5739784" cy="1295137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Audrey </a:t>
            </a:r>
            <a:r>
              <a:rPr lang="en-US" sz="2000" dirty="0" err="1" smtClean="0"/>
              <a:t>Renson</a:t>
            </a:r>
            <a:r>
              <a:rPr lang="en-US" sz="2000" dirty="0" smtClean="0"/>
              <a:t>, Lucas Schiffer, Levi </a:t>
            </a:r>
            <a:r>
              <a:rPr lang="en-US" sz="2000" dirty="0" smtClean="0"/>
              <a:t>Waldron</a:t>
            </a:r>
          </a:p>
          <a:p>
            <a:r>
              <a:rPr lang="en-US" sz="2000" dirty="0" smtClean="0"/>
              <a:t>December 15, </a:t>
            </a:r>
            <a:r>
              <a:rPr lang="en-US" sz="2000" dirty="0" smtClean="0"/>
              <a:t>2017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20825"/>
            <a:ext cx="4681356" cy="7466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498" y="6120825"/>
            <a:ext cx="1267501" cy="7371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43999" cy="6291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669" y="5042211"/>
            <a:ext cx="602659" cy="3163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6702" y="5587794"/>
            <a:ext cx="326591" cy="3265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23293" y="5012023"/>
            <a:ext cx="1600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dirty="0" smtClean="0"/>
              <a:t>@</a:t>
            </a:r>
            <a:r>
              <a:rPr lang="en-US" dirty="0" smtClean="0"/>
              <a:t>leviwaldron1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423293" y="5589171"/>
            <a:ext cx="2934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www.github.com</a:t>
            </a:r>
            <a:r>
              <a:rPr lang="en-US" dirty="0" smtClean="0"/>
              <a:t>/</a:t>
            </a:r>
            <a:r>
              <a:rPr lang="en-US" dirty="0" err="1" smtClean="0"/>
              <a:t>waldronlab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6054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R/</a:t>
            </a:r>
            <a:r>
              <a:rPr lang="en-US" dirty="0" err="1" smtClean="0"/>
              <a:t>Bioconductor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7691"/>
          </a:xfrm>
        </p:spPr>
        <p:txBody>
          <a:bodyPr>
            <a:normAutofit fontScale="62500" lnSpcReduction="20000"/>
          </a:bodyPr>
          <a:lstStyle/>
          <a:p>
            <a:r>
              <a:rPr lang="en-US" sz="4500" dirty="0" err="1"/>
              <a:t>p</a:t>
            </a:r>
            <a:r>
              <a:rPr lang="en-US" sz="4500" dirty="0" err="1" smtClean="0"/>
              <a:t>hyloseq</a:t>
            </a:r>
            <a:endParaRPr lang="en-US" sz="4500" dirty="0" smtClean="0"/>
          </a:p>
          <a:p>
            <a:pPr lvl="1"/>
            <a:r>
              <a:rPr lang="en-US" dirty="0" smtClean="0"/>
              <a:t>taxonomy-aware data management &amp; plotting</a:t>
            </a:r>
          </a:p>
          <a:p>
            <a:pPr lvl="1"/>
            <a:r>
              <a:rPr lang="en-US" dirty="0" smtClean="0"/>
              <a:t>alpha </a:t>
            </a:r>
            <a:r>
              <a:rPr lang="en-US" dirty="0"/>
              <a:t>&amp; beta </a:t>
            </a:r>
            <a:r>
              <a:rPr lang="en-US" dirty="0" smtClean="0"/>
              <a:t>diversity</a:t>
            </a:r>
          </a:p>
          <a:p>
            <a:pPr lvl="1"/>
            <a:r>
              <a:rPr lang="en-US" dirty="0" smtClean="0"/>
              <a:t>Links to QIIME, packages for differential abundance</a:t>
            </a:r>
          </a:p>
          <a:p>
            <a:r>
              <a:rPr lang="en-US" sz="4500" dirty="0" err="1" smtClean="0"/>
              <a:t>metagenomeSeq</a:t>
            </a:r>
            <a:endParaRPr lang="en-US" sz="4500" dirty="0" smtClean="0"/>
          </a:p>
          <a:p>
            <a:pPr lvl="1"/>
            <a:r>
              <a:rPr lang="en-US" dirty="0" smtClean="0"/>
              <a:t>Zero-inflated negative binomial models</a:t>
            </a:r>
          </a:p>
          <a:p>
            <a:pPr lvl="1"/>
            <a:r>
              <a:rPr lang="en-US" dirty="0" smtClean="0"/>
              <a:t>Links to </a:t>
            </a:r>
            <a:r>
              <a:rPr lang="en-US" dirty="0" err="1" smtClean="0"/>
              <a:t>metavizr</a:t>
            </a:r>
            <a:r>
              <a:rPr lang="en-US" dirty="0" smtClean="0"/>
              <a:t> metagenome </a:t>
            </a:r>
            <a:r>
              <a:rPr lang="en-US" dirty="0" smtClean="0"/>
              <a:t>browser</a:t>
            </a:r>
          </a:p>
          <a:p>
            <a:r>
              <a:rPr lang="en-US" sz="4400" dirty="0"/>
              <a:t>DESeq2, </a:t>
            </a:r>
            <a:r>
              <a:rPr lang="en-US" sz="4400" dirty="0" err="1"/>
              <a:t>edgeR</a:t>
            </a:r>
            <a:endParaRPr lang="en-US" sz="4400" dirty="0"/>
          </a:p>
          <a:p>
            <a:r>
              <a:rPr lang="en-US" sz="4400" dirty="0" err="1" smtClean="0"/>
              <a:t>MultiAssayExperiment</a:t>
            </a:r>
            <a:endParaRPr lang="en-US" sz="4400" dirty="0" smtClean="0"/>
          </a:p>
          <a:p>
            <a:pPr lvl="1"/>
            <a:r>
              <a:rPr lang="en-US" dirty="0" smtClean="0"/>
              <a:t>Integrative data management for multi-</a:t>
            </a:r>
            <a:r>
              <a:rPr lang="en-US" dirty="0" err="1" smtClean="0"/>
              <a:t>omics</a:t>
            </a:r>
            <a:r>
              <a:rPr lang="en-US" dirty="0" smtClean="0"/>
              <a:t> experiments</a:t>
            </a:r>
          </a:p>
          <a:p>
            <a:r>
              <a:rPr lang="en-US" sz="4500" dirty="0" smtClean="0"/>
              <a:t>HMP16SData</a:t>
            </a:r>
            <a:endParaRPr lang="en-US" sz="4500" dirty="0"/>
          </a:p>
          <a:p>
            <a:pPr lvl="1"/>
            <a:r>
              <a:rPr lang="en-US" dirty="0"/>
              <a:t>Data from The Human Microbiome </a:t>
            </a:r>
            <a:r>
              <a:rPr lang="en-US" dirty="0" smtClean="0"/>
              <a:t>Project</a:t>
            </a:r>
          </a:p>
          <a:p>
            <a:r>
              <a:rPr lang="en-US" sz="4500" dirty="0"/>
              <a:t>curatedMetagenomicData</a:t>
            </a:r>
          </a:p>
          <a:p>
            <a:pPr lvl="1"/>
            <a:r>
              <a:rPr lang="en-US" dirty="0"/>
              <a:t>Lots of </a:t>
            </a:r>
            <a:r>
              <a:rPr lang="en-US" dirty="0" err="1"/>
              <a:t>metagenomic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Links to </a:t>
            </a:r>
            <a:r>
              <a:rPr lang="en-US" dirty="0" err="1"/>
              <a:t>phyloseq</a:t>
            </a:r>
            <a:r>
              <a:rPr lang="en-US" dirty="0"/>
              <a:t> and </a:t>
            </a:r>
            <a:r>
              <a:rPr lang="en-US" dirty="0" err="1"/>
              <a:t>metagenomeSeq</a:t>
            </a:r>
            <a:endParaRPr lang="en-US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336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263236" y="547486"/>
            <a:ext cx="8423563" cy="640570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dirty="0"/>
              <a:t>Motivation for </a:t>
            </a:r>
            <a:r>
              <a:rPr lang="en-US" sz="3600" i="1" dirty="0" err="1"/>
              <a:t>curatedMetagenomicData</a:t>
            </a:r>
            <a:endParaRPr lang="en-US" sz="3600" i="1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1279A4-50A3-4B08-8FD2-301C4ED3599E}" type="slidenum">
              <a:rPr lang="it-IT" smtClean="0"/>
              <a:pPr>
                <a:defRPr/>
              </a:pPr>
              <a:t>11</a:t>
            </a:fld>
            <a:endParaRPr lang="it-IT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457200" y="1468582"/>
            <a:ext cx="8229600" cy="5056762"/>
          </a:xfrm>
        </p:spPr>
        <p:txBody>
          <a:bodyPr>
            <a:noAutofit/>
          </a:bodyPr>
          <a:lstStyle/>
          <a:p>
            <a:r>
              <a:rPr lang="it-IT" sz="2400" dirty="0"/>
              <a:t>Increasing amount of public </a:t>
            </a:r>
            <a:r>
              <a:rPr lang="it-IT" sz="2400" dirty="0" smtClean="0"/>
              <a:t>data</a:t>
            </a:r>
            <a:endParaRPr lang="it-IT" sz="2400" dirty="0"/>
          </a:p>
          <a:p>
            <a:r>
              <a:rPr lang="en-US" sz="2400" dirty="0"/>
              <a:t>Can be fast and free, but hard to use:</a:t>
            </a:r>
          </a:p>
          <a:p>
            <a:pPr lvl="1"/>
            <a:r>
              <a:rPr lang="en-US" sz="2000" dirty="0" err="1"/>
              <a:t>Fastq</a:t>
            </a:r>
            <a:r>
              <a:rPr lang="en-US" sz="2000" dirty="0"/>
              <a:t> files from NCBI, EBI, …</a:t>
            </a:r>
          </a:p>
          <a:p>
            <a:pPr lvl="1"/>
            <a:r>
              <a:rPr lang="en-US" sz="2000" dirty="0" err="1"/>
              <a:t>Bioinformatic</a:t>
            </a:r>
            <a:r>
              <a:rPr lang="en-US" sz="2000" dirty="0"/>
              <a:t> expertise</a:t>
            </a:r>
          </a:p>
          <a:p>
            <a:pPr lvl="1"/>
            <a:r>
              <a:rPr lang="en-US" sz="2000" dirty="0"/>
              <a:t>Computational resources</a:t>
            </a:r>
          </a:p>
          <a:p>
            <a:pPr lvl="1"/>
            <a:r>
              <a:rPr lang="en-US" sz="2000" dirty="0"/>
              <a:t>Manual curation / </a:t>
            </a:r>
            <a:r>
              <a:rPr lang="en-US" sz="2000" dirty="0" smtClean="0"/>
              <a:t>standardization</a:t>
            </a:r>
            <a:endParaRPr lang="en-US" sz="2400" dirty="0"/>
          </a:p>
          <a:p>
            <a:r>
              <a:rPr lang="en-US" sz="2400" dirty="0"/>
              <a:t>Wanted to make acquisition of curated, ready-to-use public data </a:t>
            </a:r>
            <a:r>
              <a:rPr lang="en-US" sz="2400" i="1" dirty="0"/>
              <a:t>easy</a:t>
            </a:r>
            <a:r>
              <a:rPr lang="en-US" sz="2400" dirty="0"/>
              <a:t> and </a:t>
            </a:r>
            <a:r>
              <a:rPr lang="en-US" sz="2400" i="1" dirty="0" smtClean="0"/>
              <a:t>reproducible</a:t>
            </a:r>
            <a:endParaRPr lang="en-US" sz="2400" dirty="0"/>
          </a:p>
        </p:txBody>
      </p:sp>
      <p:sp>
        <p:nvSpPr>
          <p:cNvPr id="7" name="Rettangolo 167"/>
          <p:cNvSpPr/>
          <p:nvPr/>
        </p:nvSpPr>
        <p:spPr>
          <a:xfrm>
            <a:off x="0" y="6302652"/>
            <a:ext cx="8812695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/>
              <a:t>Pasolli</a:t>
            </a:r>
            <a:r>
              <a:rPr lang="en-US" sz="1400" dirty="0"/>
              <a:t>/</a:t>
            </a:r>
            <a:r>
              <a:rPr lang="en-US" sz="1400" dirty="0" err="1" smtClean="0"/>
              <a:t>Schiffer</a:t>
            </a:r>
            <a:r>
              <a:rPr lang="en-US" sz="1400" dirty="0" smtClean="0"/>
              <a:t>/</a:t>
            </a:r>
            <a:r>
              <a:rPr lang="en-US" sz="1400" dirty="0" err="1" smtClean="0"/>
              <a:t>Manghi</a:t>
            </a:r>
            <a:r>
              <a:rPr lang="en-US" sz="1400" dirty="0" smtClean="0"/>
              <a:t> et al. </a:t>
            </a:r>
            <a:r>
              <a:rPr lang="en-US" sz="1400" b="1" dirty="0" smtClean="0"/>
              <a:t>Accessible, Curated </a:t>
            </a:r>
            <a:r>
              <a:rPr lang="en-US" sz="1400" b="1" dirty="0" err="1" smtClean="0"/>
              <a:t>Metagenomic</a:t>
            </a:r>
            <a:r>
              <a:rPr lang="en-US" sz="1400" b="1" dirty="0" smtClean="0"/>
              <a:t> Data Through ExperimentHub</a:t>
            </a:r>
            <a:r>
              <a:rPr lang="en-US" sz="1400" dirty="0" smtClean="0"/>
              <a:t>. </a:t>
            </a:r>
          </a:p>
          <a:p>
            <a:pPr algn="ctr"/>
            <a:r>
              <a:rPr lang="en-US" sz="1400" dirty="0" smtClean="0"/>
              <a:t>Nature Methods </a:t>
            </a:r>
            <a:r>
              <a:rPr lang="en-US" sz="1400" dirty="0"/>
              <a:t>2017, </a:t>
            </a:r>
            <a:r>
              <a:rPr lang="en-US" sz="1400" dirty="0" smtClean="0"/>
              <a:t>14(11</a:t>
            </a:r>
            <a:r>
              <a:rPr lang="en-US" sz="1400" dirty="0"/>
              <a:t>).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58142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curatedMetagenomicData</a:t>
            </a:r>
            <a:r>
              <a:rPr lang="en-US" dirty="0" smtClean="0"/>
              <a:t> pipeline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299589" y="4281528"/>
            <a:ext cx="4265897" cy="1762370"/>
          </a:xfrm>
          <a:prstGeom prst="roundRect">
            <a:avLst/>
          </a:prstGeom>
          <a:noFill/>
          <a:ln w="22225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 smtClean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7200" y="2579076"/>
            <a:ext cx="2368712" cy="1570893"/>
            <a:chOff x="457200" y="2579076"/>
            <a:chExt cx="2368712" cy="1570893"/>
          </a:xfrm>
        </p:grpSpPr>
        <p:sp>
          <p:nvSpPr>
            <p:cNvPr id="7" name="Rounded Rectangle 6"/>
            <p:cNvSpPr/>
            <p:nvPr/>
          </p:nvSpPr>
          <p:spPr>
            <a:xfrm>
              <a:off x="834943" y="2721055"/>
              <a:ext cx="1665979" cy="375139"/>
            </a:xfrm>
            <a:prstGeom prst="roundRect">
              <a:avLst/>
            </a:prstGeom>
            <a:noFill/>
            <a:ln w="22225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>
                  <a:solidFill>
                    <a:schemeClr val="tx1"/>
                  </a:solidFill>
                </a:rPr>
                <a:t>Download </a:t>
              </a:r>
              <a:r>
                <a:rPr lang="en-US" sz="1400" dirty="0" smtClean="0">
                  <a:solidFill>
                    <a:schemeClr val="tx1"/>
                  </a:solidFill>
                </a:rPr>
                <a:t>(~</a:t>
              </a:r>
              <a:r>
                <a:rPr lang="en-US" sz="1400" dirty="0" smtClean="0">
                  <a:solidFill>
                    <a:schemeClr val="tx1"/>
                  </a:solidFill>
                </a:rPr>
                <a:t>100</a:t>
              </a:r>
              <a:r>
                <a:rPr lang="en-US" sz="1400" dirty="0" smtClean="0">
                  <a:solidFill>
                    <a:schemeClr val="tx1"/>
                  </a:solidFill>
                </a:rPr>
                <a:t>TB</a:t>
              </a:r>
              <a:r>
                <a:rPr lang="en-US" sz="1400" dirty="0" smtClean="0">
                  <a:solidFill>
                    <a:schemeClr val="tx1"/>
                  </a:solidFill>
                </a:rPr>
                <a:t>)</a:t>
              </a:r>
              <a:endParaRPr lang="en-US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834943" y="3255107"/>
              <a:ext cx="1665979" cy="375139"/>
            </a:xfrm>
            <a:prstGeom prst="roundRect">
              <a:avLst/>
            </a:prstGeom>
            <a:noFill/>
            <a:ln w="22225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>
                  <a:solidFill>
                    <a:schemeClr val="tx1"/>
                  </a:solidFill>
                </a:rPr>
                <a:t>Uniform processing</a:t>
              </a:r>
              <a:endParaRPr lang="en-US" sz="1000" dirty="0" smtClean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57200" y="3774830"/>
              <a:ext cx="2368712" cy="375139"/>
              <a:chOff x="769816" y="3774830"/>
              <a:chExt cx="2368712" cy="375139"/>
            </a:xfrm>
          </p:grpSpPr>
          <p:sp>
            <p:nvSpPr>
              <p:cNvPr id="9" name="Rounded Rectangle 8"/>
              <p:cNvSpPr/>
              <p:nvPr/>
            </p:nvSpPr>
            <p:spPr>
              <a:xfrm>
                <a:off x="769816" y="3774830"/>
                <a:ext cx="1131928" cy="375139"/>
              </a:xfrm>
              <a:prstGeom prst="roundRect">
                <a:avLst/>
              </a:prstGeom>
              <a:noFill/>
              <a:ln w="22225">
                <a:solidFill>
                  <a:schemeClr val="accent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dirty="0" smtClean="0">
                    <a:solidFill>
                      <a:schemeClr val="tx1"/>
                    </a:solidFill>
                  </a:rPr>
                  <a:t>MetaPhlAn2</a:t>
                </a:r>
                <a:endParaRPr lang="en-US" sz="1000" dirty="0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006600" y="3774830"/>
                <a:ext cx="1131928" cy="375139"/>
              </a:xfrm>
              <a:prstGeom prst="roundRect">
                <a:avLst/>
              </a:prstGeom>
              <a:noFill/>
              <a:ln w="22225">
                <a:solidFill>
                  <a:schemeClr val="accent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dirty="0" smtClean="0">
                    <a:solidFill>
                      <a:schemeClr val="tx1"/>
                    </a:solidFill>
                  </a:rPr>
                  <a:t>HUMAnN2</a:t>
                </a:r>
                <a:endParaRPr lang="en-US" sz="1000" dirty="0" smtClean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5" name="Straight Arrow Connector 24"/>
            <p:cNvCxnSpPr>
              <a:endCxn id="7" idx="0"/>
            </p:cNvCxnSpPr>
            <p:nvPr/>
          </p:nvCxnSpPr>
          <p:spPr>
            <a:xfrm flipH="1">
              <a:off x="1667933" y="2579076"/>
              <a:ext cx="3257" cy="14197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1658163" y="3096194"/>
              <a:ext cx="3257" cy="14197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>
              <a:off x="1025768" y="3630246"/>
              <a:ext cx="3257" cy="14197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H="1">
              <a:off x="2269718" y="3632851"/>
              <a:ext cx="3257" cy="14197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457200" y="4139548"/>
            <a:ext cx="2427978" cy="1800144"/>
            <a:chOff x="457200" y="4139548"/>
            <a:chExt cx="2427978" cy="1800144"/>
          </a:xfrm>
        </p:grpSpPr>
        <p:sp>
          <p:nvSpPr>
            <p:cNvPr id="16" name="Rectangle 15"/>
            <p:cNvSpPr/>
            <p:nvPr/>
          </p:nvSpPr>
          <p:spPr>
            <a:xfrm>
              <a:off x="457200" y="4402666"/>
              <a:ext cx="1131928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s</a:t>
              </a:r>
              <a:r>
                <a:rPr lang="en-US" sz="1000" dirty="0" smtClean="0">
                  <a:solidFill>
                    <a:schemeClr val="tx1"/>
                  </a:solidFill>
                </a:rPr>
                <a:t>pecies abundance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410" y="4949743"/>
              <a:ext cx="1126718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marker</a:t>
              </a:r>
            </a:p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presence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693983" y="5496820"/>
              <a:ext cx="1178169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g</a:t>
              </a:r>
              <a:r>
                <a:rPr lang="en-US" sz="1000" dirty="0" smtClean="0">
                  <a:solidFill>
                    <a:schemeClr val="tx1"/>
                  </a:solidFill>
                </a:rPr>
                <a:t>ene family abundance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57200" y="5496820"/>
              <a:ext cx="1126718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m</a:t>
              </a:r>
              <a:r>
                <a:rPr lang="en-US" sz="1000" dirty="0" smtClean="0">
                  <a:solidFill>
                    <a:schemeClr val="tx1"/>
                  </a:solidFill>
                </a:rPr>
                <a:t>arker abundance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693983" y="4402666"/>
              <a:ext cx="1191195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metabolic pathway abundance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680958" y="4952347"/>
              <a:ext cx="1191195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metabolic pathway presence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/>
            <p:cNvCxnSpPr>
              <a:endCxn id="16" idx="0"/>
            </p:cNvCxnSpPr>
            <p:nvPr/>
          </p:nvCxnSpPr>
          <p:spPr>
            <a:xfrm flipH="1">
              <a:off x="1023164" y="4139548"/>
              <a:ext cx="9119" cy="263118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>
              <a:off x="2257342" y="4160389"/>
              <a:ext cx="9119" cy="263118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112478" y="3634152"/>
            <a:ext cx="1126718" cy="1758463"/>
            <a:chOff x="3112478" y="3634152"/>
            <a:chExt cx="1126718" cy="1758463"/>
          </a:xfrm>
        </p:grpSpPr>
        <p:sp>
          <p:nvSpPr>
            <p:cNvPr id="17" name="Rectangle 16"/>
            <p:cNvSpPr/>
            <p:nvPr/>
          </p:nvSpPr>
          <p:spPr>
            <a:xfrm>
              <a:off x="3112478" y="4949743"/>
              <a:ext cx="1126718" cy="4428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s</a:t>
              </a:r>
              <a:r>
                <a:rPr lang="en-US" sz="1000" dirty="0" smtClean="0">
                  <a:solidFill>
                    <a:schemeClr val="tx1"/>
                  </a:solidFill>
                </a:rPr>
                <a:t>tandardized metadata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Arrow Connector 31"/>
            <p:cNvCxnSpPr>
              <a:stCxn id="11" idx="2"/>
              <a:endCxn id="17" idx="0"/>
            </p:cNvCxnSpPr>
            <p:nvPr/>
          </p:nvCxnSpPr>
          <p:spPr>
            <a:xfrm>
              <a:off x="3663461" y="3634152"/>
              <a:ext cx="12376" cy="1315591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2911230" y="2579075"/>
            <a:ext cx="1504462" cy="1055077"/>
            <a:chOff x="2911230" y="2579075"/>
            <a:chExt cx="1504462" cy="1055077"/>
          </a:xfrm>
        </p:grpSpPr>
        <p:sp>
          <p:nvSpPr>
            <p:cNvPr id="11" name="Rounded Rectangle 10"/>
            <p:cNvSpPr/>
            <p:nvPr/>
          </p:nvSpPr>
          <p:spPr>
            <a:xfrm>
              <a:off x="2911230" y="3259013"/>
              <a:ext cx="1504462" cy="375139"/>
            </a:xfrm>
            <a:prstGeom prst="roundRect">
              <a:avLst/>
            </a:prstGeom>
            <a:noFill/>
            <a:ln w="22225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Manual </a:t>
              </a:r>
              <a:r>
                <a:rPr lang="en-US" sz="1400" dirty="0" err="1" smtClean="0">
                  <a:solidFill>
                    <a:schemeClr val="tx1"/>
                  </a:solidFill>
                </a:rPr>
                <a:t>curation</a:t>
              </a:r>
              <a:endParaRPr lang="en-US" sz="10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35" name="Straight Arrow Connector 34"/>
            <p:cNvCxnSpPr>
              <a:stCxn id="49" idx="4"/>
              <a:endCxn id="11" idx="0"/>
            </p:cNvCxnSpPr>
            <p:nvPr/>
          </p:nvCxnSpPr>
          <p:spPr>
            <a:xfrm flipH="1">
              <a:off x="3663461" y="2579075"/>
              <a:ext cx="6513" cy="679938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Oval 47"/>
          <p:cNvSpPr/>
          <p:nvPr/>
        </p:nvSpPr>
        <p:spPr>
          <a:xfrm>
            <a:off x="821266" y="1423704"/>
            <a:ext cx="1826189" cy="11488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Raw</a:t>
            </a:r>
          </a:p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fastq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buFont typeface="Wingdings" charset="2"/>
              <a:buChar char="Ø"/>
            </a:pPr>
            <a:r>
              <a:rPr lang="en-US" sz="1100" dirty="0" smtClean="0">
                <a:solidFill>
                  <a:schemeClr val="tx1"/>
                </a:solidFill>
              </a:rPr>
              <a:t>26</a:t>
            </a:r>
            <a:r>
              <a:rPr lang="en-US" sz="1100" dirty="0" smtClean="0">
                <a:solidFill>
                  <a:schemeClr val="tx1"/>
                </a:solidFill>
              </a:rPr>
              <a:t> </a:t>
            </a:r>
            <a:r>
              <a:rPr lang="en-US" sz="1100" dirty="0">
                <a:solidFill>
                  <a:schemeClr val="tx1"/>
                </a:solidFill>
              </a:rPr>
              <a:t>datasets</a:t>
            </a:r>
          </a:p>
          <a:p>
            <a:pPr marL="171450" indent="-171450">
              <a:buFont typeface="Wingdings" charset="2"/>
              <a:buChar char="Ø"/>
            </a:pPr>
            <a:r>
              <a:rPr lang="en-US" sz="1100" dirty="0" smtClean="0">
                <a:solidFill>
                  <a:schemeClr val="tx1"/>
                </a:solidFill>
              </a:rPr>
              <a:t>&gt; 6,000 </a:t>
            </a:r>
            <a:r>
              <a:rPr lang="en-US" sz="1100" dirty="0">
                <a:solidFill>
                  <a:schemeClr val="tx1"/>
                </a:solidFill>
              </a:rPr>
              <a:t>samples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2743525" y="1430215"/>
            <a:ext cx="1852897" cy="11488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Study </a:t>
            </a:r>
            <a:r>
              <a:rPr lang="en-US" dirty="0" smtClean="0">
                <a:solidFill>
                  <a:schemeClr val="tx1"/>
                </a:solidFill>
              </a:rPr>
              <a:t>metadata</a:t>
            </a:r>
            <a:endParaRPr lang="en-US" sz="1100" dirty="0">
              <a:solidFill>
                <a:schemeClr val="tx1"/>
              </a:solidFill>
            </a:endParaRPr>
          </a:p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Age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smtClean="0">
                <a:solidFill>
                  <a:schemeClr val="tx1"/>
                </a:solidFill>
              </a:rPr>
              <a:t>body site, disease, </a:t>
            </a:r>
            <a:r>
              <a:rPr lang="en-US" sz="1100" dirty="0" err="1" smtClean="0">
                <a:solidFill>
                  <a:schemeClr val="tx1"/>
                </a:solidFill>
              </a:rPr>
              <a:t>etc</a:t>
            </a:r>
            <a:r>
              <a:rPr lang="is-IS" sz="1100" dirty="0" smtClean="0">
                <a:solidFill>
                  <a:schemeClr val="tx1"/>
                </a:solidFill>
              </a:rPr>
              <a:t>…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57200" y="6187179"/>
            <a:ext cx="3954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Offline high computational load pipeline</a:t>
            </a:r>
          </a:p>
          <a:p>
            <a:pPr algn="ctr"/>
            <a:r>
              <a:rPr lang="en-US" sz="1000" dirty="0" smtClean="0"/>
              <a:t>&gt; 120 </a:t>
            </a:r>
            <a:r>
              <a:rPr lang="en-US" sz="1000" dirty="0" err="1" smtClean="0"/>
              <a:t>kH</a:t>
            </a:r>
            <a:r>
              <a:rPr lang="en-US" sz="1000" dirty="0" smtClean="0"/>
              <a:t> CPU</a:t>
            </a:r>
            <a:endParaRPr lang="en-US" sz="10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4661439" y="4688170"/>
            <a:ext cx="3501933" cy="1426265"/>
            <a:chOff x="4661439" y="4688170"/>
            <a:chExt cx="3501933" cy="1426265"/>
          </a:xfrm>
        </p:grpSpPr>
        <p:sp>
          <p:nvSpPr>
            <p:cNvPr id="56" name="Hexagon 55"/>
            <p:cNvSpPr/>
            <p:nvPr/>
          </p:nvSpPr>
          <p:spPr>
            <a:xfrm>
              <a:off x="5547049" y="4706277"/>
              <a:ext cx="2616323" cy="964369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Integrated </a:t>
              </a:r>
              <a:r>
                <a:rPr lang="en-US" sz="1400" dirty="0" err="1" smtClean="0">
                  <a:solidFill>
                    <a:schemeClr val="tx1"/>
                  </a:solidFill>
                </a:rPr>
                <a:t>Bioconductor</a:t>
              </a:r>
              <a:r>
                <a:rPr lang="en-US" sz="1400" dirty="0" smtClean="0">
                  <a:solidFill>
                    <a:schemeClr val="tx1"/>
                  </a:solidFill>
                </a:rPr>
                <a:t> </a:t>
              </a:r>
              <a:r>
                <a:rPr lang="en-US" sz="1400" dirty="0" err="1" smtClean="0">
                  <a:solidFill>
                    <a:schemeClr val="tx1"/>
                  </a:solidFill>
                </a:rPr>
                <a:t>ExpressionSet</a:t>
              </a:r>
              <a:r>
                <a:rPr lang="en-US" sz="1400" dirty="0" smtClean="0">
                  <a:solidFill>
                    <a:schemeClr val="tx1"/>
                  </a:solidFill>
                </a:rPr>
                <a:t> objects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Per-patient </a:t>
              </a:r>
              <a:r>
                <a:rPr lang="en-US" sz="1000" dirty="0" err="1" smtClean="0">
                  <a:solidFill>
                    <a:schemeClr val="tx1"/>
                  </a:solidFill>
                </a:rPr>
                <a:t>microbiome</a:t>
              </a:r>
              <a:r>
                <a:rPr lang="en-US" sz="1000" dirty="0" smtClean="0">
                  <a:solidFill>
                    <a:schemeClr val="tx1"/>
                  </a:solidFill>
                </a:rPr>
                <a:t> data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Per-patient metadata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Experiment-wide metadata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13917" y="4737514"/>
              <a:ext cx="982476" cy="883787"/>
            </a:xfrm>
            <a:prstGeom prst="rect">
              <a:avLst/>
            </a:prstGeom>
          </p:spPr>
        </p:pic>
        <p:sp>
          <p:nvSpPr>
            <p:cNvPr id="58" name="Rounded Rectangle 57"/>
            <p:cNvSpPr/>
            <p:nvPr/>
          </p:nvSpPr>
          <p:spPr>
            <a:xfrm>
              <a:off x="4661439" y="5739296"/>
              <a:ext cx="1085011" cy="375139"/>
            </a:xfrm>
            <a:prstGeom prst="roundRect">
              <a:avLst/>
            </a:prstGeom>
            <a:noFill/>
            <a:ln w="22225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Integration</a:t>
              </a:r>
              <a:endParaRPr lang="en-US" sz="10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4663261" y="5182241"/>
              <a:ext cx="540684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5544068" y="3022290"/>
            <a:ext cx="2616323" cy="1665879"/>
            <a:chOff x="5544068" y="3022290"/>
            <a:chExt cx="2616323" cy="1665879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6852230" y="4546189"/>
              <a:ext cx="0" cy="14198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62"/>
            <p:cNvSpPr/>
            <p:nvPr/>
          </p:nvSpPr>
          <p:spPr>
            <a:xfrm>
              <a:off x="5698705" y="4169136"/>
              <a:ext cx="2341235" cy="375139"/>
            </a:xfrm>
            <a:prstGeom prst="roundRect">
              <a:avLst/>
            </a:prstGeom>
            <a:noFill/>
            <a:ln w="22225"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Automatic documentation</a:t>
              </a:r>
              <a:endParaRPr lang="en-US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67" name="Hexagon 66"/>
            <p:cNvSpPr/>
            <p:nvPr/>
          </p:nvSpPr>
          <p:spPr>
            <a:xfrm>
              <a:off x="5544068" y="3022290"/>
              <a:ext cx="2616323" cy="964369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 smtClean="0">
                  <a:solidFill>
                    <a:schemeClr val="tx1"/>
                  </a:solidFill>
                </a:rPr>
                <a:t>ExperimentHub</a:t>
              </a:r>
              <a:r>
                <a:rPr lang="en-US" sz="1400" dirty="0" smtClean="0">
                  <a:solidFill>
                    <a:schemeClr val="tx1"/>
                  </a:solidFill>
                </a:rPr>
                <a:t> product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Amazon S3 cloud distribution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Tag-based searching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Dataset snapshot dates</a:t>
              </a:r>
            </a:p>
            <a:p>
              <a:pPr marL="285750" indent="-285750">
                <a:buFont typeface="Wingdings" charset="2"/>
                <a:buChar char="Ø"/>
              </a:pPr>
              <a:r>
                <a:rPr lang="en-US" sz="1000" dirty="0" smtClean="0">
                  <a:solidFill>
                    <a:schemeClr val="tx1"/>
                  </a:solidFill>
                </a:rPr>
                <a:t>Automatic local caching</a:t>
              </a:r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V="1">
              <a:off x="6852230" y="3997568"/>
              <a:ext cx="0" cy="14198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5215194" y="2373195"/>
            <a:ext cx="3295135" cy="649095"/>
            <a:chOff x="5215194" y="2373195"/>
            <a:chExt cx="3295135" cy="649095"/>
          </a:xfrm>
        </p:grpSpPr>
        <p:sp>
          <p:nvSpPr>
            <p:cNvPr id="69" name="Hexagon 68"/>
            <p:cNvSpPr/>
            <p:nvPr/>
          </p:nvSpPr>
          <p:spPr>
            <a:xfrm>
              <a:off x="5215194" y="2373195"/>
              <a:ext cx="3295135" cy="507115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Convenience download functions</a:t>
              </a:r>
            </a:p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Megabytes-sized datasets</a:t>
              </a:r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 flipV="1">
              <a:off x="6852230" y="2880310"/>
              <a:ext cx="0" cy="14198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5111280" y="1537201"/>
            <a:ext cx="3052092" cy="861774"/>
            <a:chOff x="5111280" y="1537201"/>
            <a:chExt cx="3052092" cy="861774"/>
          </a:xfrm>
        </p:grpSpPr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11280" y="1537201"/>
              <a:ext cx="865575" cy="670821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29558" y="1581814"/>
              <a:ext cx="633814" cy="626208"/>
            </a:xfrm>
            <a:prstGeom prst="rect">
              <a:avLst/>
            </a:prstGeom>
          </p:spPr>
        </p:pic>
        <p:sp>
          <p:nvSpPr>
            <p:cNvPr id="80" name="TextBox 79"/>
            <p:cNvSpPr txBox="1"/>
            <p:nvPr/>
          </p:nvSpPr>
          <p:spPr>
            <a:xfrm>
              <a:off x="6072925" y="1537201"/>
              <a:ext cx="1531188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charset="2"/>
                <a:buChar char="Ø"/>
              </a:pPr>
              <a:r>
                <a:rPr lang="en-US" sz="1000" dirty="0" smtClean="0"/>
                <a:t>Differential abundance</a:t>
              </a:r>
            </a:p>
            <a:p>
              <a:pPr marL="171450" indent="-171450">
                <a:buFont typeface="Wingdings" charset="2"/>
                <a:buChar char="Ø"/>
              </a:pPr>
              <a:r>
                <a:rPr lang="en-US" sz="1000" dirty="0" smtClean="0"/>
                <a:t>Diversity metrics</a:t>
              </a:r>
            </a:p>
            <a:p>
              <a:pPr marL="171450" indent="-171450">
                <a:buFont typeface="Wingdings" charset="2"/>
                <a:buChar char="Ø"/>
              </a:pPr>
              <a:r>
                <a:rPr lang="en-US" sz="1000" dirty="0" smtClean="0"/>
                <a:t>Clustering</a:t>
              </a:r>
            </a:p>
            <a:p>
              <a:pPr marL="171450" indent="-171450">
                <a:buFont typeface="Wingdings" charset="2"/>
                <a:buChar char="Ø"/>
              </a:pPr>
              <a:r>
                <a:rPr lang="en-US" sz="1000" dirty="0" smtClean="0"/>
                <a:t>Machine learning</a:t>
              </a:r>
            </a:p>
            <a:p>
              <a:endParaRPr lang="en-US" sz="1000" dirty="0"/>
            </a:p>
          </p:txBody>
        </p:sp>
      </p:grpSp>
      <p:sp>
        <p:nvSpPr>
          <p:cNvPr id="51" name="Segnaposto contenuto 3"/>
          <p:cNvSpPr>
            <a:spLocks noGrp="1"/>
          </p:cNvSpPr>
          <p:nvPr>
            <p:ph idx="1"/>
          </p:nvPr>
        </p:nvSpPr>
        <p:spPr>
          <a:xfrm>
            <a:off x="4663260" y="6573433"/>
            <a:ext cx="4480739" cy="284567"/>
          </a:xfrm>
          <a:solidFill>
            <a:schemeClr val="bg1"/>
          </a:solidFill>
          <a:ln w="19050" cap="sq">
            <a:solidFill>
              <a:srgbClr val="FF0000"/>
            </a:solidFill>
            <a:round/>
          </a:ln>
        </p:spPr>
        <p:txBody>
          <a:bodyPr anchor="ctr">
            <a:normAutofit lnSpcReduction="10000"/>
          </a:bodyPr>
          <a:lstStyle/>
          <a:p>
            <a:pPr marL="177800" indent="-177800" algn="ctr">
              <a:spcBef>
                <a:spcPts val="0"/>
              </a:spcBef>
              <a:buClr>
                <a:srgbClr val="DCDC29"/>
              </a:buClr>
              <a:buNone/>
            </a:pPr>
            <a:r>
              <a:rPr lang="en-US" sz="1300" b="1" dirty="0" smtClean="0">
                <a:cs typeface="Arial" charset="0"/>
              </a:rPr>
              <a:t>https</a:t>
            </a:r>
            <a:r>
              <a:rPr lang="en-US" sz="1300" b="1" dirty="0">
                <a:cs typeface="Arial" charset="0"/>
              </a:rPr>
              <a:t>://waldronlab.github.io/curatedMetagenomicData/</a:t>
            </a:r>
            <a:endParaRPr lang="it-IT" sz="1300" b="1" dirty="0"/>
          </a:p>
        </p:txBody>
      </p:sp>
    </p:spTree>
    <p:extLst>
      <p:ext uri="{BB962C8B-B14F-4D97-AF65-F5344CB8AC3E}">
        <p14:creationId xmlns:p14="http://schemas.microsoft.com/office/powerpoint/2010/main" val="136456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960" y="1268760"/>
            <a:ext cx="8178080" cy="4525963"/>
          </a:xfrm>
        </p:spPr>
        <p:txBody>
          <a:bodyPr>
            <a:normAutofit/>
          </a:bodyPr>
          <a:lstStyle/>
          <a:p>
            <a:endParaRPr lang="en-US" sz="2800" dirty="0" smtClean="0"/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err="1" smtClean="0"/>
              <a:t>www.github.com</a:t>
            </a:r>
            <a:r>
              <a:rPr lang="en-US" sz="2800" dirty="0" smtClean="0"/>
              <a:t>/</a:t>
            </a:r>
            <a:r>
              <a:rPr lang="en-US" sz="2800" dirty="0" err="1" smtClean="0"/>
              <a:t>waldronlab</a:t>
            </a:r>
            <a:r>
              <a:rPr lang="en-US" sz="2800" dirty="0" smtClean="0"/>
              <a:t>/</a:t>
            </a:r>
            <a:r>
              <a:rPr lang="en-US" sz="2800" dirty="0" err="1" smtClean="0"/>
              <a:t>MicrobiomeWorkshop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23D3CA-FDC9-41D5-A993-9F3B84329AB5}" type="slidenum">
              <a:rPr lang="it-IT" smtClean="0"/>
              <a:pPr>
                <a:defRPr/>
              </a:pPr>
              <a:t>13</a:t>
            </a:fld>
            <a:endParaRPr lang="it-IT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Link to tonight’s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68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Qualifications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69434" y="1635223"/>
            <a:ext cx="8106937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Assistant Professor of Biostatistics, CUNY GSPHHP and ISPH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Bioconductor Technical Advisory Board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Post-docs with:</a:t>
            </a:r>
          </a:p>
          <a:p>
            <a:pPr lvl="1"/>
            <a:r>
              <a:rPr lang="en-US" sz="2000" dirty="0"/>
              <a:t>Igor </a:t>
            </a:r>
            <a:r>
              <a:rPr lang="en-US" sz="2000" dirty="0" err="1"/>
              <a:t>Jurisica</a:t>
            </a:r>
            <a:r>
              <a:rPr lang="en-US" sz="2000" dirty="0"/>
              <a:t> at U Toronto</a:t>
            </a:r>
          </a:p>
          <a:p>
            <a:pPr lvl="1"/>
            <a:r>
              <a:rPr lang="en-US" sz="2000" dirty="0"/>
              <a:t>Giovanni </a:t>
            </a:r>
            <a:r>
              <a:rPr lang="en-US" sz="2000" dirty="0" err="1"/>
              <a:t>Parmigiani</a:t>
            </a:r>
            <a:r>
              <a:rPr lang="en-US" sz="2000" dirty="0"/>
              <a:t> at Dana Farber Cancer Institute</a:t>
            </a:r>
          </a:p>
          <a:p>
            <a:pPr lvl="1"/>
            <a:r>
              <a:rPr lang="en-US" sz="2000" dirty="0"/>
              <a:t>Curtis </a:t>
            </a:r>
            <a:r>
              <a:rPr lang="en-US" sz="2000" dirty="0" err="1"/>
              <a:t>Huttenhower</a:t>
            </a:r>
            <a:r>
              <a:rPr lang="en-US" sz="2000" dirty="0"/>
              <a:t> at Harvard School of Public </a:t>
            </a:r>
            <a:r>
              <a:rPr lang="en-US" sz="2000" dirty="0" smtClean="0"/>
              <a:t>Health</a:t>
            </a:r>
          </a:p>
          <a:p>
            <a:pPr marL="742950" lvl="1" indent="-285750">
              <a:buFont typeface="Arial" charset="0"/>
              <a:buChar char="•"/>
            </a:pPr>
            <a:endParaRPr lang="en-US" sz="2400" dirty="0"/>
          </a:p>
          <a:p>
            <a:r>
              <a:rPr lang="en-US" sz="2400" dirty="0" smtClean="0"/>
              <a:t>Research areas: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Data structures for multi-omics analysis:</a:t>
            </a:r>
          </a:p>
          <a:p>
            <a:pPr lvl="2"/>
            <a:r>
              <a:rPr lang="en-US" sz="2000" dirty="0" err="1" smtClean="0"/>
              <a:t>MultiAssayExperiment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Data resources for cancer genomics and microbiome studies:</a:t>
            </a:r>
          </a:p>
          <a:p>
            <a:pPr lvl="2"/>
            <a:r>
              <a:rPr lang="en-US" sz="2000" dirty="0" smtClean="0"/>
              <a:t>curatedMetagenomicData, </a:t>
            </a:r>
            <a:r>
              <a:rPr lang="en-US" sz="2000" dirty="0" err="1" smtClean="0"/>
              <a:t>curatedTCGAData</a:t>
            </a:r>
            <a:r>
              <a:rPr lang="en-US" sz="2000" dirty="0" smtClean="0"/>
              <a:t>, HMP16SData, </a:t>
            </a:r>
            <a:r>
              <a:rPr lang="en-US" sz="2000" dirty="0" err="1" smtClean="0"/>
              <a:t>curatedOvarianData</a:t>
            </a:r>
            <a:r>
              <a:rPr lang="en-US" sz="2000" dirty="0" smtClean="0"/>
              <a:t>, </a:t>
            </a:r>
            <a:r>
              <a:rPr lang="en-US" sz="2000" dirty="0" err="1" smtClean="0"/>
              <a:t>curatedCRCData</a:t>
            </a:r>
            <a:r>
              <a:rPr lang="en-US" sz="2000" dirty="0" smtClean="0"/>
              <a:t>, </a:t>
            </a:r>
            <a:r>
              <a:rPr lang="en-US" sz="2000" dirty="0" err="1" smtClean="0"/>
              <a:t>curatedBladderData</a:t>
            </a:r>
            <a:endParaRPr lang="en-US" sz="20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The microbiome in population health</a:t>
            </a:r>
          </a:p>
          <a:p>
            <a:pPr lvl="2"/>
            <a:r>
              <a:rPr lang="en-US" sz="2000" dirty="0" smtClean="0"/>
              <a:t>New York City Health and Nutrition Examination Study (NHANES)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424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Qualifications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57200" y="2033500"/>
            <a:ext cx="1601400" cy="1528214"/>
            <a:chOff x="2157316" y="4497968"/>
            <a:chExt cx="1601400" cy="152821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5700" y="4497968"/>
              <a:ext cx="1064632" cy="106463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157316" y="5656850"/>
              <a:ext cx="16014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Audrey </a:t>
              </a:r>
              <a:r>
                <a:rPr lang="en-US" dirty="0" err="1" smtClean="0"/>
                <a:t>Renson</a:t>
              </a:r>
              <a:endParaRPr lang="en-US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27026" y="3969989"/>
            <a:ext cx="1461748" cy="1831080"/>
            <a:chOff x="527026" y="3804889"/>
            <a:chExt cx="1461748" cy="1831080"/>
          </a:xfrm>
        </p:grpSpPr>
        <p:pic>
          <p:nvPicPr>
            <p:cNvPr id="7" name="Shape 1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7026" y="3804889"/>
              <a:ext cx="1461748" cy="14617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527026" y="5266637"/>
              <a:ext cx="14608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Lucas Schiffer</a:t>
              </a:r>
              <a:endParaRPr lang="en-US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269746" y="1643445"/>
            <a:ext cx="690580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MPH candidate, CUNY GSPPH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Full-time data </a:t>
            </a:r>
            <a:r>
              <a:rPr lang="en-US" sz="2400" dirty="0"/>
              <a:t>analyst, </a:t>
            </a:r>
            <a:r>
              <a:rPr lang="en-US" sz="2400" dirty="0" smtClean="0"/>
              <a:t>NYU School of Medicine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Part-time research assistant in my lab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Master’s fieldwork and thesis advisee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First author for NYC-HANES oral microbiome study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Key analyst for curatedMetagenomicData paper</a:t>
            </a:r>
            <a:r>
              <a:rPr lang="en-US" sz="2400" baseline="30000" dirty="0" smtClean="0"/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7026" y="6082998"/>
            <a:ext cx="7948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1. </a:t>
            </a:r>
            <a:r>
              <a:rPr lang="en-US" sz="1200" dirty="0" err="1" smtClean="0"/>
              <a:t>Renson</a:t>
            </a:r>
            <a:r>
              <a:rPr lang="en-US" sz="1200" dirty="0"/>
              <a:t>, A. </a:t>
            </a:r>
            <a:r>
              <a:rPr lang="en-US" sz="1200" i="1" dirty="0"/>
              <a:t>et al.</a:t>
            </a:r>
            <a:r>
              <a:rPr lang="en-US" sz="1200" dirty="0"/>
              <a:t> Sociodemographic patterning in the oral microbiome. </a:t>
            </a:r>
            <a:r>
              <a:rPr lang="en-US" sz="1200" b="1" i="1" dirty="0" err="1"/>
              <a:t>bioRxiv</a:t>
            </a:r>
            <a:r>
              <a:rPr lang="en-US" sz="1200" dirty="0"/>
              <a:t> 189225 (2017). </a:t>
            </a:r>
            <a:r>
              <a:rPr lang="en-US" sz="1200" dirty="0" smtClean="0"/>
              <a:t>doi:10.1101/189225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2. </a:t>
            </a:r>
            <a:r>
              <a:rPr lang="en-US" sz="1200" dirty="0" err="1" smtClean="0"/>
              <a:t>Pasolli</a:t>
            </a:r>
            <a:r>
              <a:rPr lang="en-US" sz="1200" dirty="0"/>
              <a:t>, E. </a:t>
            </a:r>
            <a:r>
              <a:rPr lang="en-US" sz="1200" i="1" dirty="0"/>
              <a:t>et al.</a:t>
            </a:r>
            <a:r>
              <a:rPr lang="en-US" sz="1200" dirty="0"/>
              <a:t> Accessible, curated </a:t>
            </a:r>
            <a:r>
              <a:rPr lang="en-US" sz="1200" dirty="0" err="1"/>
              <a:t>metagenomic</a:t>
            </a:r>
            <a:r>
              <a:rPr lang="en-US" sz="1200" dirty="0"/>
              <a:t> data through ExperimentHub. </a:t>
            </a:r>
            <a:r>
              <a:rPr lang="en-US" sz="1200" b="1" i="1" dirty="0"/>
              <a:t>Nat. Methods</a:t>
            </a:r>
            <a:r>
              <a:rPr lang="en-US" sz="1200" b="1" dirty="0"/>
              <a:t> 14,</a:t>
            </a:r>
            <a:r>
              <a:rPr lang="en-US" sz="1200" dirty="0"/>
              <a:t> 1023–1024 (2017</a:t>
            </a:r>
            <a:r>
              <a:rPr lang="en-US" sz="1200" dirty="0" smtClean="0"/>
              <a:t>).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3. Ramos</a:t>
            </a:r>
            <a:r>
              <a:rPr lang="en-US" sz="1200" dirty="0"/>
              <a:t>, M. </a:t>
            </a:r>
            <a:r>
              <a:rPr lang="en-US" sz="1200" i="1" dirty="0"/>
              <a:t>et al.</a:t>
            </a:r>
            <a:r>
              <a:rPr lang="en-US" sz="1200" dirty="0"/>
              <a:t> Software for the Integration of </a:t>
            </a:r>
            <a:r>
              <a:rPr lang="en-US" sz="1200" dirty="0" err="1"/>
              <a:t>Multiomics</a:t>
            </a:r>
            <a:r>
              <a:rPr lang="en-US" sz="1200" dirty="0"/>
              <a:t> Experiments in Bioconductor. </a:t>
            </a:r>
            <a:r>
              <a:rPr lang="en-US" sz="1200" b="1" i="1" dirty="0"/>
              <a:t>Cancer Res.</a:t>
            </a:r>
            <a:r>
              <a:rPr lang="en-US" sz="1200" dirty="0"/>
              <a:t> </a:t>
            </a:r>
            <a:r>
              <a:rPr lang="en-US" sz="1200" b="1" dirty="0"/>
              <a:t>77,</a:t>
            </a:r>
            <a:r>
              <a:rPr lang="en-US" sz="1200" dirty="0"/>
              <a:t> e39–e42 (2017).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77550" y="4112475"/>
            <a:ext cx="63680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MPH alumnus, CUNY GSPPH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Full-time research associate in my lab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Master’s fieldwork and thesis advisee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Co-first author for curatedMetagenomicData</a:t>
            </a:r>
            <a:r>
              <a:rPr lang="en-US" sz="2400" baseline="30000" dirty="0" smtClean="0"/>
              <a:t>2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Contributor to MultiAssayExperiment</a:t>
            </a:r>
            <a:r>
              <a:rPr lang="en-US" sz="2400" baseline="30000" dirty="0" smtClean="0"/>
              <a:t>3</a:t>
            </a:r>
            <a:r>
              <a:rPr lang="en-US" sz="2400" dirty="0" smtClean="0"/>
              <a:t>, others</a:t>
            </a:r>
          </a:p>
        </p:txBody>
      </p:sp>
    </p:spTree>
    <p:extLst>
      <p:ext uri="{BB962C8B-B14F-4D97-AF65-F5344CB8AC3E}">
        <p14:creationId xmlns:p14="http://schemas.microsoft.com/office/powerpoint/2010/main" val="71253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for tonight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Sociodemographic Variation </a:t>
            </a:r>
            <a:r>
              <a:rPr lang="en-US" dirty="0" smtClean="0"/>
              <a:t>in the </a:t>
            </a:r>
            <a:r>
              <a:rPr lang="en-US" dirty="0"/>
              <a:t>Oral </a:t>
            </a:r>
            <a:r>
              <a:rPr lang="en-US" dirty="0" smtClean="0"/>
              <a:t>Microbiome (Audrey </a:t>
            </a:r>
            <a:r>
              <a:rPr lang="en-US" dirty="0" err="1" smtClean="0"/>
              <a:t>Renson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Using curatedMetagenomicData  for Meta-analysis of Health Outcomes (Lucas Schiffer)</a:t>
            </a:r>
          </a:p>
          <a:p>
            <a:r>
              <a:rPr lang="en-US" dirty="0" smtClean="0"/>
              <a:t>Workshop on curatedMetagenomicData and Bioconductor resources for microbiome data analysis</a:t>
            </a:r>
          </a:p>
        </p:txBody>
      </p:sp>
    </p:spTree>
    <p:extLst>
      <p:ext uri="{BB962C8B-B14F-4D97-AF65-F5344CB8AC3E}">
        <p14:creationId xmlns:p14="http://schemas.microsoft.com/office/powerpoint/2010/main" val="72054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9040"/>
            <a:ext cx="91440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Calibri"/>
                <a:cs typeface="Calibri"/>
              </a:rPr>
              <a:t/>
            </a:r>
            <a:br>
              <a:rPr lang="en-US" dirty="0" smtClean="0">
                <a:latin typeface="Calibri"/>
                <a:cs typeface="Calibri"/>
              </a:rPr>
            </a:br>
            <a:r>
              <a:rPr lang="en-US" dirty="0" smtClean="0">
                <a:latin typeface="Calibri"/>
                <a:cs typeface="Calibri"/>
              </a:rPr>
              <a:t>Microbial </a:t>
            </a:r>
            <a:r>
              <a:rPr lang="en-US" dirty="0" err="1" smtClean="0">
                <a:latin typeface="Calibri"/>
                <a:cs typeface="Calibri"/>
              </a:rPr>
              <a:t>metagenomic</a:t>
            </a:r>
            <a:r>
              <a:rPr lang="en-US" dirty="0" smtClean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</a:t>
            </a:r>
            <a:r>
              <a:rPr lang="en-US" dirty="0" smtClean="0">
                <a:latin typeface="Calibri"/>
                <a:cs typeface="Calibri"/>
              </a:rPr>
              <a:t>nalysis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929906" y="6330967"/>
            <a:ext cx="2133600" cy="365125"/>
          </a:xfrm>
        </p:spPr>
        <p:txBody>
          <a:bodyPr/>
          <a:lstStyle/>
          <a:p>
            <a:fld id="{C71C242F-20BE-4F6C-ABA6-9DCC8641EF60}" type="slidenum">
              <a:rPr lang="en-US" smtClean="0">
                <a:solidFill>
                  <a:srgbClr val="FFFFFF"/>
                </a:solidFill>
              </a:rPr>
              <a:pPr/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97022" y="2808423"/>
            <a:ext cx="38556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Pros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cheap (multiplex hundreds of samples)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relatively small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provides genus-level taxonomy and inferred metabolic function for bacteria and </a:t>
            </a:r>
            <a:r>
              <a:rPr lang="en-US" sz="1600" dirty="0" err="1" smtClean="0"/>
              <a:t>archaea</a:t>
            </a:r>
            <a:endParaRPr lang="en-US" sz="1600" dirty="0" smtClean="0"/>
          </a:p>
          <a:p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pPr algn="ctr"/>
            <a:r>
              <a:rPr lang="en-US" sz="1600" b="1" dirty="0" smtClean="0"/>
              <a:t>Cons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taxonomy reliable only to genus level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indirect inference of metabolic function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use of a single marker gene is susceptible to biases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238466" y="1848960"/>
            <a:ext cx="1611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16S </a:t>
            </a:r>
            <a:r>
              <a:rPr lang="en-US" sz="2000" b="1" dirty="0" err="1" smtClean="0"/>
              <a:t>rRNA</a:t>
            </a:r>
            <a:endParaRPr lang="en-US" sz="2000" b="1" dirty="0"/>
          </a:p>
          <a:p>
            <a:pPr algn="ctr"/>
            <a:r>
              <a:rPr lang="en-US" sz="2000" b="1" dirty="0" smtClean="0"/>
              <a:t>sequencing</a:t>
            </a:r>
            <a:endParaRPr lang="en-US" sz="20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5058352" y="1848960"/>
            <a:ext cx="3302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Whole-</a:t>
            </a:r>
            <a:r>
              <a:rPr lang="en-US" sz="2000" b="1" dirty="0" err="1" smtClean="0"/>
              <a:t>metagenome</a:t>
            </a:r>
            <a:r>
              <a:rPr lang="en-US" sz="2000" b="1" dirty="0" smtClean="0"/>
              <a:t> shotgun</a:t>
            </a:r>
            <a:endParaRPr lang="en-US" sz="2000" b="1" dirty="0"/>
          </a:p>
          <a:p>
            <a:pPr algn="ctr"/>
            <a:r>
              <a:rPr lang="en-US" sz="2000" b="1" dirty="0" smtClean="0"/>
              <a:t>sequencing</a:t>
            </a:r>
            <a:endParaRPr 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967162" y="2675246"/>
            <a:ext cx="39972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 smtClean="0"/>
          </a:p>
          <a:p>
            <a:pPr algn="ctr"/>
            <a:r>
              <a:rPr lang="en-US" sz="1600" b="1" dirty="0" smtClean="0"/>
              <a:t>Pros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taxonomy to species and even strain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viruses and fungi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gene variants, e.g. ABX resistance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use of many marker genes is less susceptible to biases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more direct + precise functional inference</a:t>
            </a:r>
          </a:p>
          <a:p>
            <a:endParaRPr lang="en-US" sz="1600" dirty="0"/>
          </a:p>
          <a:p>
            <a:endParaRPr lang="en-US" sz="1600" dirty="0"/>
          </a:p>
          <a:p>
            <a:pPr algn="ctr"/>
            <a:r>
              <a:rPr lang="en-US" sz="1600" b="1" dirty="0" smtClean="0"/>
              <a:t>Cons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expensive – probably no multiplexing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contamination from human DNA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big data (before processing)</a:t>
            </a:r>
            <a:endParaRPr lang="en-US" sz="1600" dirty="0"/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7010400" y="64762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F23D3CA-FDC9-41D5-A993-9F3B84329AB5}" type="slidenum">
              <a:rPr lang="it-IT" smtClean="0"/>
              <a:pPr>
                <a:defRPr/>
              </a:pPr>
              <a:t>5</a:t>
            </a:fld>
            <a:endParaRPr lang="it-IT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742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9040"/>
            <a:ext cx="91440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Calibri"/>
                <a:cs typeface="Calibri"/>
              </a:rPr>
              <a:t/>
            </a:r>
            <a:br>
              <a:rPr lang="en-US" dirty="0" smtClean="0">
                <a:latin typeface="Calibri"/>
                <a:cs typeface="Calibri"/>
              </a:rPr>
            </a:br>
            <a:r>
              <a:rPr lang="en-US" dirty="0" smtClean="0">
                <a:latin typeface="Calibri"/>
                <a:cs typeface="Calibri"/>
              </a:rPr>
              <a:t>Microbial </a:t>
            </a:r>
            <a:r>
              <a:rPr lang="en-US" dirty="0" err="1" smtClean="0">
                <a:latin typeface="Calibri"/>
                <a:cs typeface="Calibri"/>
              </a:rPr>
              <a:t>metagenomic</a:t>
            </a:r>
            <a:r>
              <a:rPr lang="en-US" dirty="0" smtClean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</a:t>
            </a:r>
            <a:r>
              <a:rPr lang="en-US" dirty="0" smtClean="0">
                <a:latin typeface="Calibri"/>
                <a:cs typeface="Calibri"/>
              </a:rPr>
              <a:t>nalysis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929906" y="6330967"/>
            <a:ext cx="2133600" cy="365125"/>
          </a:xfrm>
        </p:spPr>
        <p:txBody>
          <a:bodyPr/>
          <a:lstStyle/>
          <a:p>
            <a:fld id="{C71C242F-20BE-4F6C-ABA6-9DCC8641EF60}" type="slidenum">
              <a:rPr lang="en-US" smtClean="0">
                <a:solidFill>
                  <a:srgbClr val="FFFFFF"/>
                </a:solidFill>
              </a:rPr>
              <a:pPr/>
              <a:t>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7010400" y="64762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F23D3CA-FDC9-41D5-A993-9F3B84329AB5}" type="slidenum">
              <a:rPr lang="it-IT" smtClean="0"/>
              <a:pPr>
                <a:defRPr/>
              </a:pPr>
              <a:t>6</a:t>
            </a:fld>
            <a:endParaRPr lang="it-IT"/>
          </a:p>
        </p:txBody>
      </p:sp>
      <p:pic>
        <p:nvPicPr>
          <p:cNvPr id="10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" y="1479217"/>
            <a:ext cx="4035086" cy="5179598"/>
          </a:xfrm>
        </p:spPr>
      </p:pic>
      <p:sp>
        <p:nvSpPr>
          <p:cNvPr id="11" name="TextBox 10"/>
          <p:cNvSpPr txBox="1"/>
          <p:nvPr/>
        </p:nvSpPr>
        <p:spPr>
          <a:xfrm>
            <a:off x="4641273" y="4335995"/>
            <a:ext cx="45027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Morgan </a:t>
            </a:r>
            <a:r>
              <a:rPr lang="en-US" dirty="0"/>
              <a:t>and </a:t>
            </a:r>
            <a:r>
              <a:rPr lang="en-US" dirty="0" err="1" smtClean="0"/>
              <a:t>Huttenhower</a:t>
            </a:r>
            <a:r>
              <a:rPr lang="en-US" dirty="0" smtClean="0"/>
              <a:t>, </a:t>
            </a:r>
            <a:r>
              <a:rPr lang="en-US" b="1" i="1" dirty="0" smtClean="0"/>
              <a:t>Human </a:t>
            </a:r>
            <a:r>
              <a:rPr lang="en-US" b="1" i="1" dirty="0"/>
              <a:t>Microbiome </a:t>
            </a:r>
            <a:r>
              <a:rPr lang="en-US" b="1" i="1" dirty="0" smtClean="0"/>
              <a:t>Analysis</a:t>
            </a:r>
            <a:r>
              <a:rPr lang="en-US" dirty="0" smtClean="0"/>
              <a:t>, </a:t>
            </a:r>
            <a:r>
              <a:rPr lang="en-US" dirty="0" err="1" smtClean="0"/>
              <a:t>PLoS</a:t>
            </a:r>
            <a:r>
              <a:rPr lang="en-US" dirty="0" smtClean="0"/>
              <a:t> Comp Bio</a:t>
            </a:r>
          </a:p>
          <a:p>
            <a:pPr algn="ctr"/>
            <a:r>
              <a:rPr lang="en-US" dirty="0" smtClean="0"/>
              <a:t>10.1371/journal.pcbi.1002808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75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Microbiome data analysis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Sequence analysis (not covered tonight)</a:t>
            </a:r>
          </a:p>
          <a:p>
            <a:pPr lvl="1"/>
            <a:r>
              <a:rPr lang="en-US" dirty="0" smtClean="0"/>
              <a:t>WMS data tend to be large</a:t>
            </a:r>
          </a:p>
          <a:p>
            <a:pPr lvl="1"/>
            <a:r>
              <a:rPr lang="en-US" dirty="0" smtClean="0"/>
              <a:t>16S data tend to be highly multiplexed</a:t>
            </a:r>
          </a:p>
          <a:p>
            <a:r>
              <a:rPr lang="en-US" dirty="0" smtClean="0"/>
              <a:t>(slightly) high-dimensional data</a:t>
            </a:r>
          </a:p>
          <a:p>
            <a:pPr lvl="1"/>
            <a:r>
              <a:rPr lang="en-US" dirty="0" smtClean="0"/>
              <a:t>100s of features</a:t>
            </a:r>
          </a:p>
          <a:p>
            <a:r>
              <a:rPr lang="en-US" dirty="0" smtClean="0"/>
              <a:t>Compositional data</a:t>
            </a:r>
          </a:p>
          <a:p>
            <a:pPr lvl="1"/>
            <a:r>
              <a:rPr lang="en-US" dirty="0" smtClean="0"/>
              <a:t>Dominant species/genera can reduce the relative abundance of everything else</a:t>
            </a:r>
          </a:p>
          <a:p>
            <a:r>
              <a:rPr lang="en-US" dirty="0" smtClean="0"/>
              <a:t>Taxonomic data</a:t>
            </a:r>
          </a:p>
          <a:p>
            <a:pPr lvl="1"/>
            <a:r>
              <a:rPr lang="en-US" dirty="0" smtClean="0"/>
              <a:t>Often analyze multiple levels of the tree of life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950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Microbiome data analysis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Differential abundance analysis</a:t>
            </a:r>
          </a:p>
          <a:p>
            <a:pPr lvl="1"/>
            <a:r>
              <a:rPr lang="en-US" dirty="0" smtClean="0"/>
              <a:t>Y=microbial counts, x=exposures and confounders</a:t>
            </a:r>
          </a:p>
          <a:p>
            <a:pPr lvl="1"/>
            <a:r>
              <a:rPr lang="en-US" dirty="0" smtClean="0"/>
              <a:t>May be highly over-dispersed, zero-inflated</a:t>
            </a:r>
          </a:p>
          <a:p>
            <a:r>
              <a:rPr lang="en-US" dirty="0" smtClean="0"/>
              <a:t>Visualization</a:t>
            </a:r>
          </a:p>
          <a:p>
            <a:pPr lvl="1"/>
            <a:r>
              <a:rPr lang="en-US" dirty="0" smtClean="0"/>
              <a:t>Principal Coordinates Analysis,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/>
              <a:t>Ecological analysis</a:t>
            </a:r>
          </a:p>
          <a:p>
            <a:pPr lvl="1"/>
            <a:r>
              <a:rPr lang="en-US" dirty="0"/>
              <a:t>Alpha diversity / richness (within-sample)</a:t>
            </a:r>
          </a:p>
          <a:p>
            <a:pPr lvl="1"/>
            <a:r>
              <a:rPr lang="en-US" dirty="0"/>
              <a:t>Beta diversity (between-sample)</a:t>
            </a:r>
          </a:p>
        </p:txBody>
      </p:sp>
    </p:spTree>
    <p:extLst>
      <p:ext uri="{BB962C8B-B14F-4D97-AF65-F5344CB8AC3E}">
        <p14:creationId xmlns:p14="http://schemas.microsoft.com/office/powerpoint/2010/main" val="147414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Alpha and Beta Diversity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360"/>
            <a:ext cx="8842011" cy="3681313"/>
          </a:xfrm>
        </p:spPr>
      </p:pic>
      <p:sp>
        <p:nvSpPr>
          <p:cNvPr id="7" name="TextBox 6"/>
          <p:cNvSpPr txBox="1"/>
          <p:nvPr/>
        </p:nvSpPr>
        <p:spPr>
          <a:xfrm>
            <a:off x="930914" y="6012395"/>
            <a:ext cx="6980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Morgan </a:t>
            </a:r>
            <a:r>
              <a:rPr lang="en-US" dirty="0"/>
              <a:t>and </a:t>
            </a:r>
            <a:r>
              <a:rPr lang="en-US" dirty="0" err="1" smtClean="0"/>
              <a:t>Huttenhower</a:t>
            </a:r>
            <a:r>
              <a:rPr lang="en-US" dirty="0" smtClean="0"/>
              <a:t>, </a:t>
            </a:r>
            <a:r>
              <a:rPr lang="en-US" b="1" i="1" dirty="0" smtClean="0"/>
              <a:t>Human </a:t>
            </a:r>
            <a:r>
              <a:rPr lang="en-US" b="1" i="1" dirty="0"/>
              <a:t>Microbiome </a:t>
            </a:r>
            <a:r>
              <a:rPr lang="en-US" b="1" i="1" dirty="0" smtClean="0"/>
              <a:t>Analysis</a:t>
            </a:r>
            <a:r>
              <a:rPr lang="en-US" dirty="0" smtClean="0"/>
              <a:t>, </a:t>
            </a:r>
            <a:r>
              <a:rPr lang="en-US" dirty="0" err="1" smtClean="0"/>
              <a:t>PLoS</a:t>
            </a:r>
            <a:r>
              <a:rPr lang="en-US" dirty="0" smtClean="0"/>
              <a:t> Comp Bio</a:t>
            </a:r>
          </a:p>
          <a:p>
            <a:pPr algn="ctr"/>
            <a:r>
              <a:rPr lang="en-US" dirty="0" smtClean="0"/>
              <a:t>10.1371/journal.pcbi.1002808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55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.8|0.9|19.8|1.7|2.2|0.6|1.2|9.5|11.9|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.8|0.9|19.8|1.7|2.2|0.6|1.2|9.5|11.9|2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15513</TotalTime>
  <Words>719</Words>
  <Application>Microsoft Macintosh PowerPoint</Application>
  <PresentationFormat>On-screen Show (4:3)</PresentationFormat>
  <Paragraphs>177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Mangal</vt:lpstr>
      <vt:lpstr>Wingdings</vt:lpstr>
      <vt:lpstr>Arial</vt:lpstr>
      <vt:lpstr>Office Theme</vt:lpstr>
      <vt:lpstr>Microbiome Data Analysis Workshop</vt:lpstr>
      <vt:lpstr>Qualifications</vt:lpstr>
      <vt:lpstr>Qualifications</vt:lpstr>
      <vt:lpstr>Topics for tonight</vt:lpstr>
      <vt:lpstr> Microbial metagenomic analysis</vt:lpstr>
      <vt:lpstr> Microbial metagenomic analysis</vt:lpstr>
      <vt:lpstr>Microbiome data analysis challenges</vt:lpstr>
      <vt:lpstr>Microbiome data analysis challenges</vt:lpstr>
      <vt:lpstr>Alpha and Beta Diversity</vt:lpstr>
      <vt:lpstr>Summary of R/Bioconductor tools</vt:lpstr>
      <vt:lpstr>Motivation for curatedMetagenomicData</vt:lpstr>
      <vt:lpstr>curatedMetagenomicData pipeline</vt:lpstr>
      <vt:lpstr>Link to tonight’s workshop</vt:lpstr>
    </vt:vector>
  </TitlesOfParts>
  <Company>CUNY SPH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Levi Waldron</dc:creator>
  <cp:lastModifiedBy>Levi Waldron</cp:lastModifiedBy>
  <cp:revision>211</cp:revision>
  <dcterms:created xsi:type="dcterms:W3CDTF">2016-11-25T02:44:43Z</dcterms:created>
  <dcterms:modified xsi:type="dcterms:W3CDTF">2017-12-15T21:44:41Z</dcterms:modified>
</cp:coreProperties>
</file>

<file path=docProps/thumbnail.jpeg>
</file>